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5" r:id="rId3"/>
    <p:sldId id="308" r:id="rId4"/>
    <p:sldId id="309" r:id="rId5"/>
    <p:sldId id="310" r:id="rId6"/>
    <p:sldId id="306" r:id="rId7"/>
    <p:sldId id="311" r:id="rId8"/>
    <p:sldId id="312" r:id="rId9"/>
    <p:sldId id="314" r:id="rId10"/>
    <p:sldId id="313" r:id="rId11"/>
    <p:sldId id="315" r:id="rId12"/>
    <p:sldId id="316" r:id="rId13"/>
    <p:sldId id="317" r:id="rId14"/>
    <p:sldId id="31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5" autoAdjust="0"/>
    <p:restoredTop sz="95501" autoAdjust="0"/>
  </p:normalViewPr>
  <p:slideViewPr>
    <p:cSldViewPr>
      <p:cViewPr varScale="1">
        <p:scale>
          <a:sx n="92" d="100"/>
          <a:sy n="92" d="100"/>
        </p:scale>
        <p:origin x="21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70807-8350-4B4C-8915-E1ABAADA0D98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45E1E-5EAC-4154-9774-F887362FE4C6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568952" cy="21052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Муниципальное </a:t>
            </a:r>
            <a:r>
              <a:rPr lang="ru-RU" sz="22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автономное  дошкольное образовательное учреждение </a:t>
            </a:r>
            <a: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Детский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№213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вида»  </a:t>
            </a:r>
            <a: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Советского </a:t>
            </a:r>
            <a:r>
              <a:rPr lang="ru-RU" sz="2200" b="1" i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района г. </a:t>
            </a:r>
            <a: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Казани</a:t>
            </a:r>
            <a:b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Краткая презентация </a:t>
            </a:r>
            <a:b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ОСНОВНОЙ ОБРАЗОВАТЕЛЬНОЙ ПРОГРАММЫ</a:t>
            </a:r>
            <a:endParaRPr lang="ru-RU" sz="4000" b="1" i="1" dirty="0">
              <a:solidFill>
                <a:schemeClr val="accent6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9" name="Объект 1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221088"/>
            <a:ext cx="8928992" cy="2539103"/>
          </a:xfrm>
        </p:spPr>
      </p:pic>
    </p:spTree>
    <p:extLst>
      <p:ext uri="{BB962C8B-B14F-4D97-AF65-F5344CB8AC3E}">
        <p14:creationId xmlns:p14="http://schemas.microsoft.com/office/powerpoint/2010/main" val="364776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125113" cy="924475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62D03">
                    <a:lumMod val="75000"/>
                  </a:srgbClr>
                </a:solidFill>
              </a:rPr>
              <a:t>Формы деятельности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202437"/>
              </p:ext>
            </p:extLst>
          </p:nvPr>
        </p:nvGraphicFramePr>
        <p:xfrm>
          <a:off x="107504" y="764704"/>
          <a:ext cx="8856984" cy="5980106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440160"/>
                <a:gridCol w="7416824"/>
              </a:tblGrid>
              <a:tr h="59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1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Виды детской деятельности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Формы </a:t>
                      </a:r>
                      <a:r>
                        <a:rPr lang="ru-RU" sz="11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работы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Игровая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игры с правилами, сюжетные игры, дидактические игры, игровые ситуации, создание игровой ситуации по режимным моментам, с использованием литературного произведения, игры с элементами спорта, игры с речевым сопровождением, пальчиковые игры, театрализованные игры, народные игры, музыкальные игры, хороводные игры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2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Продуктивная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рисование, лепка, аппликация, конструирование, художественный труд, проектная деятельность, творческие задания, изготовление (предметов для игр, познавательно-исследовательской деятельности, украшений к праздникам, сувениров и др.), создание макетов, коллекций и их оформление и др.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Изобразительная использование в конструктивной деятельности разного материала, включая конструкторы, модули, бумагу, природный и иной материал, конструктивная и др.)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Познавательно-исследовательская</a:t>
                      </a:r>
                      <a:endParaRPr lang="ru-RU" sz="1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экспериментирование, реализация проекта, коллекционирование, путешествие по карте, во времени, наблюдение, рассматривание, экскурсии, решение проблемных ситуаций, моделирование, исследование, увлечения, игры (сюжетные, с правилами), интеллектуальные игры (головоломки, викторины, задачи-шутки, ребусы, кроссворды, шарады), </a:t>
                      </a:r>
                      <a:r>
                        <a:rPr lang="ru-RU" sz="11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мини-музеи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2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Коммуникативная</a:t>
                      </a:r>
                      <a:endParaRPr lang="ru-RU" sz="1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беседа, ситуативный разговор, составление и отгадывание загадок, игры (сюжетные, с правилами, театрализованные), игровые ситуации, этюды и постановки, </a:t>
                      </a: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логоритмика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рассказ с дальнейшим обсуждением, чтение, разучивание стихов, </a:t>
                      </a: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потешки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др., рассматривание с дальнейшим обсуждением, интервьюирование, рассказывание (составление рассказов, сочинение сказок и др.), проектная деятельность, игры с речевым сопровождением, коммуникативные игры, свободное общение по теме, </a:t>
                      </a: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инсценирование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драматизация и др.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Восприятие художественной литературы и фольклора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аудирование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(смысловое восприятие речи на слух), построение устных высказываний, называние героев, </a:t>
                      </a: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пересказывание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главных событий, определение последовательности событий, заучивание и рассказывание, беседа, театрализованная деятельность, самостоятельная речевая художественная деятельность, презентация книг, литературные праздники, досуги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72">
                <a:tc>
                  <a:txBody>
                    <a:bodyPr/>
                    <a:lstStyle/>
                    <a:p>
                      <a:pPr indent="24892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Двигательная</a:t>
                      </a:r>
                      <a:endParaRPr lang="ru-RU" sz="11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подвижные дидактические игры, подвижные игры с правилами, игровые упражнения,  физкультминутки (не менее 2), соревнования, игровые ситуации, досуг, ритмика, аэробика, детский фитнес, спортивные игры и упражнения, аттракционы, спортивные праздники, гимнастика (утренняя и после дневного сна), организация плавания (в д/с </a:t>
                      </a: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бассейном)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Музыкальная</a:t>
                      </a:r>
                      <a:endParaRPr lang="ru-RU" sz="1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слушание, исполнение (пение, игра на музыкальных </a:t>
                      </a:r>
                      <a:r>
                        <a:rPr lang="ru-RU" sz="115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интрументах</a:t>
                      </a:r>
                      <a:r>
                        <a:rPr lang="ru-RU" sz="11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др.), импровизация, экспериментирование, музыкально-дидактические игры, подвижные игры с музыкальным сопровождением, беседы, восприятие и понимание смысла музыкальных произведений, музыкально-ритмические движения</a:t>
                      </a:r>
                      <a:endParaRPr lang="ru-RU" sz="11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705" marR="327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8227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08912" cy="924475"/>
          </a:xfrm>
        </p:spPr>
        <p:txBody>
          <a:bodyPr/>
          <a:lstStyle/>
          <a:p>
            <a:r>
              <a:rPr lang="ru-RU" sz="2400" b="1" dirty="0">
                <a:solidFill>
                  <a:srgbClr val="C62D03">
                    <a:lumMod val="75000"/>
                  </a:srgbClr>
                </a:solidFill>
              </a:rPr>
              <a:t>Целевые ориентиры на этапе завершения дошкольного </a:t>
            </a:r>
            <a:r>
              <a:rPr lang="ru-RU" sz="2400" b="1" dirty="0" smtClean="0">
                <a:solidFill>
                  <a:srgbClr val="C62D03">
                    <a:lumMod val="75000"/>
                  </a:srgbClr>
                </a:solidFill>
              </a:rPr>
              <a:t>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57131"/>
            <a:ext cx="8280920" cy="4980181"/>
          </a:xfrm>
        </p:spPr>
        <p:txBody>
          <a:bodyPr>
            <a:normAutofit fontScale="55000" lnSpcReduction="20000"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lang="ru-RU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460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80920" cy="924475"/>
          </a:xfrm>
        </p:spPr>
        <p:txBody>
          <a:bodyPr/>
          <a:lstStyle/>
          <a:p>
            <a:r>
              <a:rPr lang="ru-RU" sz="2400" b="1" dirty="0">
                <a:solidFill>
                  <a:srgbClr val="C62D03">
                    <a:lumMod val="75000"/>
                  </a:srgbClr>
                </a:solidFill>
              </a:rPr>
              <a:t>Условия реализации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61662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1900" dirty="0" err="1" smtClean="0"/>
              <a:t>Психолого</a:t>
            </a:r>
            <a:r>
              <a:rPr lang="ru-RU" sz="1900" dirty="0" smtClean="0"/>
              <a:t>–педагогические</a:t>
            </a:r>
            <a:r>
              <a:rPr lang="ru-RU" sz="1900" dirty="0"/>
              <a:t>:</a:t>
            </a:r>
          </a:p>
          <a:p>
            <a:r>
              <a:rPr lang="ru-RU" sz="1900" dirty="0"/>
              <a:t>Уважение к человеческому достоинству детей, формирование и поддержка их положительной самооценки</a:t>
            </a:r>
          </a:p>
          <a:p>
            <a:r>
              <a:rPr lang="ru-RU" sz="1900" dirty="0"/>
              <a:t>Использование форм и методов работы, соответствующих возрасту, индивидуальным особенностям</a:t>
            </a:r>
          </a:p>
          <a:p>
            <a:r>
              <a:rPr lang="ru-RU" sz="1900" dirty="0"/>
              <a:t>Построение образовательной деятельности на основе взаимодействия взрослых с детьми</a:t>
            </a:r>
          </a:p>
          <a:p>
            <a:r>
              <a:rPr lang="ru-RU" sz="1900" dirty="0"/>
              <a:t>Поддержка доброжелательного отношения детей к друг другу</a:t>
            </a:r>
          </a:p>
          <a:p>
            <a:r>
              <a:rPr lang="ru-RU" sz="1900" dirty="0"/>
              <a:t>Возможность выбора детьми видов деятельности, общения</a:t>
            </a:r>
          </a:p>
          <a:p>
            <a:r>
              <a:rPr lang="ru-RU" sz="1900" dirty="0"/>
              <a:t>Защита детей от всех форм физического и психического насилия</a:t>
            </a:r>
          </a:p>
          <a:p>
            <a:r>
              <a:rPr lang="ru-RU" sz="1900" dirty="0"/>
              <a:t>Поддержка родителей в воспитании детей, вовлечение семей в образовательную деятельность</a:t>
            </a:r>
          </a:p>
          <a:p>
            <a:pPr marL="0" indent="0">
              <a:buNone/>
            </a:pPr>
            <a:r>
              <a:rPr lang="ru-RU" sz="1900" dirty="0" smtClean="0"/>
              <a:t>Финансовые:</a:t>
            </a:r>
            <a:endParaRPr lang="ru-RU" sz="1900" dirty="0"/>
          </a:p>
          <a:p>
            <a:r>
              <a:rPr lang="ru-RU" sz="1900" dirty="0"/>
              <a:t>Обеспечивают возможность выполнения требований Стандарта.</a:t>
            </a:r>
          </a:p>
          <a:p>
            <a:r>
              <a:rPr lang="ru-RU" sz="1900" dirty="0"/>
              <a:t>Гарантия бесплатного дошкольного </a:t>
            </a:r>
            <a:r>
              <a:rPr lang="ru-RU" sz="1900" dirty="0" err="1"/>
              <a:t>бразования</a:t>
            </a:r>
            <a:r>
              <a:rPr lang="ru-RU" sz="1900" dirty="0"/>
              <a:t> за счет средств бюджетов бюджетной системы РФ в муниципальных организациях</a:t>
            </a:r>
          </a:p>
          <a:p>
            <a:pPr marL="0" indent="0">
              <a:buNone/>
            </a:pPr>
            <a:r>
              <a:rPr lang="ru-RU" sz="1900" dirty="0"/>
              <a:t>Кадровые:</a:t>
            </a:r>
          </a:p>
          <a:p>
            <a:r>
              <a:rPr lang="ru-RU" sz="1900" dirty="0"/>
              <a:t>Педагоги первой и высшей квалификационной категории составляют 78%</a:t>
            </a:r>
          </a:p>
          <a:p>
            <a:r>
              <a:rPr lang="ru-RU" sz="1900" dirty="0" smtClean="0"/>
              <a:t>Педагог-психолог</a:t>
            </a:r>
            <a:endParaRPr lang="ru-RU" sz="1900" dirty="0"/>
          </a:p>
          <a:p>
            <a:r>
              <a:rPr lang="ru-RU" sz="1900" dirty="0" smtClean="0"/>
              <a:t>Музыкальные </a:t>
            </a:r>
            <a:r>
              <a:rPr lang="ru-RU" sz="1900" dirty="0"/>
              <a:t>руководители</a:t>
            </a:r>
          </a:p>
          <a:p>
            <a:r>
              <a:rPr lang="ru-RU" sz="1900" dirty="0" smtClean="0"/>
              <a:t>Учителя-логопеды</a:t>
            </a:r>
            <a:endParaRPr lang="ru-RU" sz="1900" dirty="0"/>
          </a:p>
          <a:p>
            <a:r>
              <a:rPr lang="ru-RU" sz="1900" dirty="0" smtClean="0"/>
              <a:t>Учитель-дефектолог</a:t>
            </a:r>
            <a:endParaRPr lang="ru-RU" sz="1900" dirty="0"/>
          </a:p>
          <a:p>
            <a:r>
              <a:rPr lang="ru-RU" sz="1900" dirty="0" smtClean="0"/>
              <a:t>Инструктор </a:t>
            </a:r>
            <a:r>
              <a:rPr lang="ru-RU" sz="1900" dirty="0"/>
              <a:t>по физическому воспитанию</a:t>
            </a:r>
          </a:p>
          <a:p>
            <a:r>
              <a:rPr lang="ru-RU" sz="1900" dirty="0" smtClean="0"/>
              <a:t>Воспитатель </a:t>
            </a:r>
            <a:r>
              <a:rPr lang="ru-RU" sz="1900" dirty="0"/>
              <a:t>по обучению татарскому языку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1749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125113" cy="924475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62D03">
                    <a:lumMod val="75000"/>
                  </a:srgbClr>
                </a:solidFill>
              </a:rPr>
              <a:t>Взаимодействие с семьей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49801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100" dirty="0"/>
              <a:t> С целью создания партнерских отношений и укрепления доверия с семьями воспитанников педагоги используют язык открытой коммуникации и активно используют различные формы и методы сотрудничества с семьями: </a:t>
            </a:r>
            <a:endParaRPr lang="ru-RU" sz="1100" dirty="0" smtClean="0"/>
          </a:p>
          <a:p>
            <a:pPr marL="0" indent="0">
              <a:buNone/>
            </a:pPr>
            <a:r>
              <a:rPr lang="ru-RU" sz="1100" dirty="0" smtClean="0"/>
              <a:t>Наглядно-информационные</a:t>
            </a:r>
            <a:r>
              <a:rPr lang="ru-RU" sz="1100" dirty="0"/>
              <a:t>: </a:t>
            </a:r>
          </a:p>
          <a:p>
            <a:r>
              <a:rPr lang="ru-RU" sz="1100" dirty="0"/>
              <a:t>	Сайт детского сада;</a:t>
            </a:r>
          </a:p>
          <a:p>
            <a:r>
              <a:rPr lang="ru-RU" sz="1100" dirty="0"/>
              <a:t>	Анкетирование;</a:t>
            </a:r>
          </a:p>
          <a:p>
            <a:r>
              <a:rPr lang="ru-RU" sz="1100" dirty="0"/>
              <a:t>	Информационные стенды в ДОУ и в группах;</a:t>
            </a:r>
          </a:p>
          <a:p>
            <a:r>
              <a:rPr lang="ru-RU" sz="1100" dirty="0"/>
              <a:t>	Выставки детских работ, продуктов совместной деятельности;</a:t>
            </a:r>
          </a:p>
          <a:p>
            <a:r>
              <a:rPr lang="ru-RU" sz="1100" dirty="0"/>
              <a:t>	Информирование о  теме проекта в группах;</a:t>
            </a:r>
          </a:p>
          <a:p>
            <a:r>
              <a:rPr lang="ru-RU" sz="1100" dirty="0"/>
              <a:t>	Книжка-памятка для родителей вновь поступающих детей. </a:t>
            </a:r>
            <a:endParaRPr lang="ru-RU" sz="1100" dirty="0" smtClean="0"/>
          </a:p>
          <a:p>
            <a:pPr marL="0" indent="0">
              <a:buNone/>
            </a:pPr>
            <a:r>
              <a:rPr lang="ru-RU" sz="1100" dirty="0" smtClean="0"/>
              <a:t>Познавательные</a:t>
            </a:r>
            <a:r>
              <a:rPr lang="ru-RU" sz="1100" dirty="0"/>
              <a:t>:</a:t>
            </a:r>
          </a:p>
          <a:p>
            <a:r>
              <a:rPr lang="ru-RU" sz="1100" dirty="0"/>
              <a:t>	Беседы</a:t>
            </a:r>
          </a:p>
          <a:p>
            <a:r>
              <a:rPr lang="ru-RU" sz="1100" dirty="0"/>
              <a:t>	Родительские собрания;</a:t>
            </a:r>
          </a:p>
          <a:p>
            <a:r>
              <a:rPr lang="ru-RU" sz="1100" dirty="0"/>
              <a:t>	Индивидуальные консультации;</a:t>
            </a:r>
          </a:p>
          <a:p>
            <a:r>
              <a:rPr lang="ru-RU" sz="1100" dirty="0"/>
              <a:t>	Мастер-классы родители - детям;</a:t>
            </a:r>
          </a:p>
          <a:p>
            <a:r>
              <a:rPr lang="ru-RU" sz="1100" dirty="0"/>
              <a:t>	Открытые образовательные мероприятия;</a:t>
            </a:r>
          </a:p>
          <a:p>
            <a:r>
              <a:rPr lang="ru-RU" sz="1100" dirty="0"/>
              <a:t>	Совместные мероприятия, проекты, акции </a:t>
            </a:r>
            <a:endParaRPr lang="ru-RU" sz="1100" dirty="0" smtClean="0"/>
          </a:p>
          <a:p>
            <a:pPr marL="0" indent="0">
              <a:buNone/>
            </a:pPr>
            <a:r>
              <a:rPr lang="ru-RU" sz="1100" dirty="0" smtClean="0"/>
              <a:t>Досуговые</a:t>
            </a:r>
            <a:r>
              <a:rPr lang="ru-RU" sz="1100" dirty="0"/>
              <a:t>:</a:t>
            </a:r>
          </a:p>
          <a:p>
            <a:r>
              <a:rPr lang="ru-RU" sz="1100" dirty="0"/>
              <a:t>	Праздники;</a:t>
            </a:r>
          </a:p>
          <a:p>
            <a:r>
              <a:rPr lang="ru-RU" sz="1100" dirty="0"/>
              <a:t>	Совместные досуги и развлечения;</a:t>
            </a:r>
          </a:p>
          <a:p>
            <a:r>
              <a:rPr lang="ru-RU" sz="1100" dirty="0"/>
              <a:t>	Акции;</a:t>
            </a:r>
          </a:p>
          <a:p>
            <a:r>
              <a:rPr lang="ru-RU" sz="1100" dirty="0"/>
              <a:t>Участие родителей в  конкурсах, </a:t>
            </a:r>
            <a:r>
              <a:rPr lang="ru-RU" sz="1100" dirty="0" smtClean="0"/>
              <a:t>выставках, </a:t>
            </a:r>
            <a:r>
              <a:rPr lang="ru-RU" sz="1100" dirty="0"/>
              <a:t>проектах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113788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573016"/>
            <a:ext cx="8925318" cy="25422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5683" y="2132856"/>
            <a:ext cx="4068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Спасибо за внимание!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415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93" y="34797"/>
            <a:ext cx="9609746" cy="6793612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7064"/>
            <a:ext cx="5407057" cy="6501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 воспитанников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1669495"/>
            <a:ext cx="7761054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bg1"/>
                </a:solidFill>
              </a:rPr>
              <a:t>В детском саду </a:t>
            </a:r>
            <a:r>
              <a:rPr lang="ru-RU" sz="2400" dirty="0" smtClean="0">
                <a:solidFill>
                  <a:schemeClr val="bg1"/>
                </a:solidFill>
              </a:rPr>
              <a:t>функционирует 2 </a:t>
            </a:r>
            <a:r>
              <a:rPr lang="ru-RU" sz="2400" dirty="0" smtClean="0">
                <a:solidFill>
                  <a:schemeClr val="bg1"/>
                </a:solidFill>
              </a:rPr>
              <a:t>здания</a:t>
            </a:r>
            <a:r>
              <a:rPr lang="ru-RU" sz="2400" dirty="0" smtClean="0">
                <a:solidFill>
                  <a:schemeClr val="bg1"/>
                </a:solidFill>
              </a:rPr>
              <a:t>: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498496"/>
            <a:ext cx="38884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1-е здание состоит из 6 групп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r>
              <a:rPr lang="ru-RU" dirty="0" smtClean="0"/>
              <a:t>-1вторая </a:t>
            </a:r>
            <a:r>
              <a:rPr lang="ru-RU" dirty="0"/>
              <a:t>младшая (4-5 лет</a:t>
            </a:r>
            <a:r>
              <a:rPr lang="ru-RU" dirty="0" smtClean="0"/>
              <a:t>);</a:t>
            </a:r>
          </a:p>
          <a:p>
            <a:r>
              <a:rPr lang="ru-RU" dirty="0" smtClean="0"/>
              <a:t>-1старшая (5-6 лет);</a:t>
            </a:r>
          </a:p>
          <a:p>
            <a:r>
              <a:rPr lang="ru-RU" dirty="0" smtClean="0"/>
              <a:t>-1подготовительная (6-7 лет);</a:t>
            </a:r>
            <a:endParaRPr lang="ru-RU" dirty="0"/>
          </a:p>
          <a:p>
            <a:r>
              <a:rPr lang="ru-RU" dirty="0" smtClean="0"/>
              <a:t>-1с </a:t>
            </a:r>
            <a:r>
              <a:rPr lang="ru-RU" dirty="0"/>
              <a:t>детьми с </a:t>
            </a:r>
            <a:r>
              <a:rPr lang="ru-RU" dirty="0" smtClean="0"/>
              <a:t>ЗПР (4-5 лет);</a:t>
            </a:r>
          </a:p>
          <a:p>
            <a:r>
              <a:rPr lang="ru-RU" dirty="0"/>
              <a:t>-</a:t>
            </a:r>
            <a:r>
              <a:rPr lang="ru-RU" dirty="0" smtClean="0"/>
              <a:t>2 логопедические:</a:t>
            </a:r>
          </a:p>
          <a:p>
            <a:r>
              <a:rPr lang="ru-RU" dirty="0"/>
              <a:t> </a:t>
            </a:r>
            <a:r>
              <a:rPr lang="ru-RU" dirty="0" smtClean="0"/>
              <a:t>   - 1старшая логопедическая (5-6 лет);</a:t>
            </a:r>
          </a:p>
          <a:p>
            <a:r>
              <a:rPr lang="ru-RU" dirty="0"/>
              <a:t> </a:t>
            </a:r>
            <a:r>
              <a:rPr lang="ru-RU" dirty="0" smtClean="0"/>
              <a:t>   - 1подготовительная </a:t>
            </a:r>
          </a:p>
          <a:p>
            <a:r>
              <a:rPr lang="ru-RU" dirty="0" smtClean="0"/>
              <a:t>(6-7 лет)</a:t>
            </a:r>
            <a:endParaRPr lang="ru-RU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688707" y="2498496"/>
            <a:ext cx="34552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2-е здание состоит из 6 </a:t>
            </a:r>
            <a:r>
              <a:rPr lang="ru-RU" dirty="0"/>
              <a:t>логопедических </a:t>
            </a:r>
            <a:r>
              <a:rPr lang="ru-RU" dirty="0" smtClean="0"/>
              <a:t>групп:</a:t>
            </a:r>
          </a:p>
          <a:p>
            <a:endParaRPr lang="ru-RU" dirty="0"/>
          </a:p>
          <a:p>
            <a:r>
              <a:rPr lang="ru-RU" dirty="0" smtClean="0"/>
              <a:t>-3 старшие логопедические группы (5-6 лет);</a:t>
            </a:r>
          </a:p>
          <a:p>
            <a:r>
              <a:rPr lang="ru-RU" dirty="0" smtClean="0"/>
              <a:t>-3 подготовительные группы (6-7 лет)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10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018942" cy="924475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Характеристика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МАДОУ «Детский сад №213 комбинированного вида 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Советского района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</a:rPr>
              <a:t>г.Казани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88840"/>
            <a:ext cx="8784976" cy="44299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500" dirty="0"/>
              <a:t>Адрес:	</a:t>
            </a:r>
            <a:r>
              <a:rPr lang="ru-RU" sz="1500" dirty="0" smtClean="0"/>
              <a:t>			420029</a:t>
            </a:r>
            <a:r>
              <a:rPr lang="ru-RU" sz="1500" dirty="0"/>
              <a:t>, РТ, г</a:t>
            </a:r>
            <a:r>
              <a:rPr lang="ru-RU" sz="1500" dirty="0" smtClean="0"/>
              <a:t>. Казань</a:t>
            </a:r>
            <a:r>
              <a:rPr lang="ru-RU" sz="1500" dirty="0"/>
              <a:t>, ул. Сибирский тракт, д. 26а (1 здание), </a:t>
            </a:r>
            <a:r>
              <a:rPr lang="ru-RU" sz="1500" dirty="0" smtClean="0"/>
              <a:t>					ул. Академика Арбузова, </a:t>
            </a:r>
            <a:r>
              <a:rPr lang="ru-RU" sz="1500" dirty="0"/>
              <a:t>д.4а (2 здание)</a:t>
            </a:r>
          </a:p>
          <a:p>
            <a:pPr marL="0" indent="0">
              <a:buNone/>
            </a:pPr>
            <a:r>
              <a:rPr lang="ru-RU" sz="1500" dirty="0"/>
              <a:t>Телефон</a:t>
            </a:r>
            <a:r>
              <a:rPr lang="ru-RU" sz="1500" dirty="0" smtClean="0"/>
              <a:t>:	</a:t>
            </a:r>
            <a:r>
              <a:rPr lang="ru-RU" sz="1500" dirty="0"/>
              <a:t>	</a:t>
            </a:r>
            <a:r>
              <a:rPr lang="ru-RU" sz="1500" dirty="0" smtClean="0"/>
              <a:t>	+</a:t>
            </a:r>
            <a:r>
              <a:rPr lang="ru-RU" sz="1500" dirty="0"/>
              <a:t>7(843)-273-86-03(1зд) </a:t>
            </a:r>
            <a:endParaRPr lang="ru-RU" sz="1500" dirty="0" smtClean="0"/>
          </a:p>
          <a:p>
            <a:pPr marL="0" indent="0">
              <a:buNone/>
            </a:pPr>
            <a:r>
              <a:rPr lang="ru-RU" sz="1500" dirty="0"/>
              <a:t>	</a:t>
            </a:r>
            <a:r>
              <a:rPr lang="ru-RU" sz="1500" dirty="0" smtClean="0"/>
              <a:t>				+</a:t>
            </a:r>
            <a:r>
              <a:rPr lang="ru-RU" sz="1500" dirty="0"/>
              <a:t>7(843)-273-80-41(2зд)</a:t>
            </a:r>
          </a:p>
          <a:p>
            <a:pPr marL="0" indent="0">
              <a:buNone/>
            </a:pPr>
            <a:r>
              <a:rPr lang="ru-RU" sz="1500" dirty="0"/>
              <a:t>E-</a:t>
            </a:r>
            <a:r>
              <a:rPr lang="ru-RU" sz="1500" dirty="0" err="1"/>
              <a:t>Mail</a:t>
            </a:r>
            <a:r>
              <a:rPr lang="ru-RU" sz="1500" dirty="0"/>
              <a:t>:	</a:t>
            </a:r>
            <a:r>
              <a:rPr lang="ru-RU" sz="1500" dirty="0" smtClean="0"/>
              <a:t>			madoy213@mail.ru</a:t>
            </a:r>
            <a:endParaRPr lang="ru-RU" sz="1500" dirty="0"/>
          </a:p>
          <a:p>
            <a:pPr marL="0" indent="0">
              <a:buNone/>
            </a:pPr>
            <a:r>
              <a:rPr lang="ru-RU" sz="1500" dirty="0"/>
              <a:t>Министерство:	</a:t>
            </a:r>
            <a:r>
              <a:rPr lang="ru-RU" sz="1500" dirty="0" smtClean="0"/>
              <a:t>	Министерство </a:t>
            </a:r>
            <a:r>
              <a:rPr lang="ru-RU" sz="1500" dirty="0"/>
              <a:t>образования и науки Республики Татарстан</a:t>
            </a:r>
          </a:p>
          <a:p>
            <a:pPr marL="0" indent="0">
              <a:buNone/>
            </a:pPr>
            <a:r>
              <a:rPr lang="ru-RU" sz="1500" dirty="0"/>
              <a:t>Короткое название:	МАДОУ "Детский сад №213 комбинированного вида"</a:t>
            </a:r>
          </a:p>
          <a:p>
            <a:pPr marL="0" indent="0">
              <a:buNone/>
            </a:pPr>
            <a:r>
              <a:rPr lang="ru-RU" sz="1500" dirty="0"/>
              <a:t>Руководитель:	</a:t>
            </a:r>
            <a:r>
              <a:rPr lang="ru-RU" sz="1500" dirty="0" smtClean="0"/>
              <a:t>	Ильина </a:t>
            </a:r>
            <a:r>
              <a:rPr lang="ru-RU" sz="1500" dirty="0"/>
              <a:t>Елена </a:t>
            </a:r>
            <a:r>
              <a:rPr lang="ru-RU" sz="1500" dirty="0" smtClean="0"/>
              <a:t>Владимировна</a:t>
            </a:r>
          </a:p>
          <a:p>
            <a:pPr marL="0" indent="0">
              <a:buNone/>
            </a:pPr>
            <a:endParaRPr lang="ru-RU" sz="1500" dirty="0"/>
          </a:p>
          <a:p>
            <a:pPr marL="0" indent="0">
              <a:buNone/>
            </a:pPr>
            <a:r>
              <a:rPr lang="ru-RU" sz="1500" dirty="0"/>
              <a:t>Год основания учреждения:	1964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33126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36712"/>
            <a:ext cx="84969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Основная общеобразовательная программа </a:t>
            </a:r>
            <a:r>
              <a:rPr lang="ru-RU" dirty="0" smtClean="0"/>
              <a:t>МАДОУ «Детский сад №213» определяет </a:t>
            </a:r>
            <a:r>
              <a:rPr lang="ru-RU" dirty="0"/>
              <a:t>организацию образовательного процесса (содержание, формы) в ДОУ.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Программа обеспечивает развитие личности детей дошкольного возраста </a:t>
            </a:r>
            <a:r>
              <a:rPr lang="ru-RU" dirty="0" smtClean="0"/>
              <a:t>(3-7 лет) в </a:t>
            </a:r>
            <a:r>
              <a:rPr lang="ru-RU" dirty="0"/>
              <a:t>различных видах общения и деятельности с учётом их возрастных, индивидуальных и психологических и физиологических особенностей и направлена на решение задач  ФГОС ДО.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Программа спроектирована с учетом ФГОС дошкольного образования, особенностей  образовательного учреждения, региона и муниципалитета,  образовательных потребностей и запросов  воспитанников.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Определяет </a:t>
            </a:r>
            <a:r>
              <a:rPr lang="ru-RU" dirty="0"/>
              <a:t>цель, задачи, планируемые результаты, содержание и организацию образовательного процесса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9155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045" y="1116208"/>
            <a:ext cx="75608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Объем обязательной части основной образовательной программы составляет не менее 60% от ее общего объема. Объем части основной образовательной программы, формируемой участниками образовательных отношений, составляет не более 40% от ее общего объема. </a:t>
            </a:r>
          </a:p>
          <a:p>
            <a:r>
              <a:rPr lang="ru-RU" dirty="0"/>
              <a:t>В соответствии с Программой описание традиционных событий, праздников и мероприятий с учетом региональных и других социокультурных особенностей рекомендуется включать в часть, формируемую участниками образовательных отношений самостоятельно.</a:t>
            </a:r>
          </a:p>
          <a:p>
            <a:r>
              <a:rPr lang="ru-RU" dirty="0"/>
              <a:t>Программа также содержит рекомендации по развивающему оцениванию достижения целей в форме педагогической и психологической диагностики  развития детей, а также качества реализации основной общеобразовательной программы Организации. Система оценивания качества реализации  программы Организации направлена в первую очередь на оценивание созданных Организацией условий внутри  образовательного  процесса.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45" y="457646"/>
            <a:ext cx="693175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69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Цель П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рограммы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627" y="1401904"/>
            <a:ext cx="7120745" cy="405419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83568" y="1918118"/>
            <a:ext cx="7704856" cy="223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/>
              <a:t>Позитивная социализация </a:t>
            </a:r>
            <a:r>
              <a:rPr lang="ru-RU" sz="2400" dirty="0"/>
              <a:t>и всестороннее развитие ребёнка раннего и дошкольного возраста в адекватных его возрасту видах детской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90086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125113" cy="924475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Задачи Программы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692696"/>
            <a:ext cx="8856984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● </a:t>
            </a:r>
            <a:r>
              <a:rPr lang="ru-RU" sz="1100" dirty="0"/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r>
              <a:rPr lang="ru-RU" sz="1100" dirty="0"/>
              <a:t>● 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r>
              <a:rPr lang="ru-RU" sz="1100" dirty="0"/>
              <a:t>● обеспечение преемственности основных образовательных программ дошкольного и начального общего образования;</a:t>
            </a:r>
          </a:p>
          <a:p>
            <a:r>
              <a:rPr lang="ru-RU" sz="1100" dirty="0"/>
              <a:t>● 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r>
              <a:rPr lang="ru-RU" sz="1100" dirty="0"/>
              <a:t>●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r>
              <a:rPr lang="ru-RU" sz="1100" dirty="0"/>
              <a:t>● 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r>
              <a:rPr lang="ru-RU" sz="1100" dirty="0"/>
              <a:t>● 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r>
              <a:rPr lang="ru-RU" sz="1100" dirty="0"/>
              <a:t>● формирование социокультурной среды, соответствующей возрастным, индивидуальным, психологическим  и физиологическим особенностям детей;</a:t>
            </a:r>
          </a:p>
          <a:p>
            <a:r>
              <a:rPr lang="ru-RU" sz="1100" dirty="0"/>
              <a:t>● 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</a:p>
          <a:p>
            <a:r>
              <a:rPr lang="ru-RU" sz="1100" dirty="0"/>
              <a:t>● 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 </a:t>
            </a:r>
          </a:p>
          <a:p>
            <a:r>
              <a:rPr lang="ru-RU" sz="1100" dirty="0"/>
              <a:t>Вариативная часть:</a:t>
            </a:r>
          </a:p>
          <a:p>
            <a:r>
              <a:rPr lang="ru-RU" sz="1100" dirty="0"/>
              <a:t>●создание условий для формирования правильного звукопроизношения и закрепление его на словесном материале исходя из индивидуальных нарушений звуков детей. Развитие артикуляционной моторики, фонематических процессов, грамматического строя речи через коррекцию дефектов.</a:t>
            </a:r>
          </a:p>
          <a:p>
            <a:r>
              <a:rPr lang="ru-RU" sz="1100" dirty="0"/>
              <a:t>● создание национального культурного пространства для всестороннего развития и обогащения посредством приобщения детей к истокам национальной культуры народов, населяющих Республику Татарстан. </a:t>
            </a:r>
          </a:p>
          <a:p>
            <a:r>
              <a:rPr lang="ru-RU" sz="1100" dirty="0"/>
              <a:t>●создание языковой среды, обеспечивающей формирование у детей интереса к изучению двух государственных языков Республики Татарстан, развитие первоначальных умений и навыков практического владения татарским и русским языком в устной форме. </a:t>
            </a:r>
          </a:p>
        </p:txBody>
      </p:sp>
    </p:spTree>
    <p:extLst>
      <p:ext uri="{BB962C8B-B14F-4D97-AF65-F5344CB8AC3E}">
        <p14:creationId xmlns:p14="http://schemas.microsoft.com/office/powerpoint/2010/main" val="2078863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125113" cy="924475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Основные принципы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49694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•полноценное </a:t>
            </a:r>
            <a:r>
              <a:rPr lang="ru-RU" dirty="0"/>
              <a:t>проживание ребёнком всех этапов детства (младенческого, </a:t>
            </a:r>
            <a:r>
              <a:rPr lang="ru-RU" dirty="0" smtClean="0"/>
              <a:t>  раннего </a:t>
            </a:r>
            <a:r>
              <a:rPr lang="ru-RU" dirty="0"/>
              <a:t>и дошкольного возраста), обогащения (амплификации) детского развития;</a:t>
            </a:r>
          </a:p>
          <a:p>
            <a:r>
              <a:rPr lang="ru-RU" dirty="0" smtClean="0"/>
              <a:t>•индивидуализацию </a:t>
            </a:r>
            <a:r>
              <a:rPr lang="ru-RU" dirty="0"/>
              <a:t>дошкольного образования (в том числе одарённых детей и детей с ограниченными возможностями здоровья); </a:t>
            </a:r>
          </a:p>
          <a:p>
            <a:r>
              <a:rPr lang="ru-RU" dirty="0" smtClean="0"/>
              <a:t>•содействие </a:t>
            </a:r>
            <a:r>
              <a:rPr lang="ru-RU" dirty="0"/>
              <a:t>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r>
              <a:rPr lang="ru-RU" dirty="0" smtClean="0"/>
              <a:t>•поддержку </a:t>
            </a:r>
            <a:r>
              <a:rPr lang="ru-RU" dirty="0"/>
              <a:t>инициативы детей в различных видах деятельности;</a:t>
            </a:r>
          </a:p>
          <a:p>
            <a:r>
              <a:rPr lang="ru-RU" dirty="0" smtClean="0"/>
              <a:t>•партнерство </a:t>
            </a:r>
            <a:r>
              <a:rPr lang="ru-RU" dirty="0"/>
              <a:t>с семьей;</a:t>
            </a:r>
          </a:p>
          <a:p>
            <a:r>
              <a:rPr lang="ru-RU" dirty="0" smtClean="0"/>
              <a:t>•приобщение </a:t>
            </a:r>
            <a:r>
              <a:rPr lang="ru-RU" dirty="0"/>
              <a:t>детей к социокультурным нормам, традициям семьи, общества и государства;</a:t>
            </a:r>
          </a:p>
          <a:p>
            <a:r>
              <a:rPr lang="ru-RU" dirty="0" smtClean="0"/>
              <a:t>•формирование </a:t>
            </a:r>
            <a:r>
              <a:rPr lang="ru-RU" dirty="0"/>
              <a:t>познавательных интересов и познавательных действий ребенка в различных видах деятельности;</a:t>
            </a:r>
          </a:p>
          <a:p>
            <a:r>
              <a:rPr lang="ru-RU" dirty="0" smtClean="0"/>
              <a:t>•возрастную </a:t>
            </a:r>
            <a:r>
              <a:rPr lang="ru-RU" dirty="0"/>
              <a:t>адекватность (соответствия условий, требований, методов возрасту  и особенностям развития);</a:t>
            </a:r>
          </a:p>
          <a:p>
            <a:r>
              <a:rPr lang="ru-RU" dirty="0" smtClean="0"/>
              <a:t>•учёт </a:t>
            </a:r>
            <a:r>
              <a:rPr lang="ru-RU" dirty="0"/>
              <a:t>этнокультурной ситуации развития детей.</a:t>
            </a:r>
          </a:p>
          <a:p>
            <a:r>
              <a:rPr lang="ru-RU" dirty="0" smtClean="0"/>
              <a:t>•обеспечение </a:t>
            </a:r>
            <a:r>
              <a:rPr lang="ru-RU" dirty="0"/>
              <a:t>преемственности дошкольного общего  и  начального общего образования.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04606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 </a:t>
            </a:r>
            <a:r>
              <a:rPr lang="ru-RU" sz="1600" dirty="0"/>
              <a:t>Содержание образовательной деятельности выстроено в соответствии с программой, составленной на основе примерной общеобразовательной программы «От рождения до школы» (под редакцией </a:t>
            </a:r>
            <a:r>
              <a:rPr lang="ru-RU" sz="1600" dirty="0" err="1"/>
              <a:t>Н.Е.Вераксы,Т.С.Комаровой,М.А.Васильевой</a:t>
            </a:r>
            <a:r>
              <a:rPr lang="ru-RU" sz="1600" dirty="0"/>
              <a:t>. Издательство Мозаика-Синтез, М., 2014 год). </a:t>
            </a:r>
            <a:endParaRPr lang="ru-RU" sz="1600" dirty="0" smtClean="0"/>
          </a:p>
          <a:p>
            <a:endParaRPr lang="ru-RU" sz="1600" dirty="0"/>
          </a:p>
          <a:p>
            <a:r>
              <a:rPr lang="ru-RU" sz="1600" dirty="0"/>
              <a:t>Вариативная часть программы разработана с учетом следующих программ:</a:t>
            </a:r>
          </a:p>
          <a:p>
            <a:r>
              <a:rPr lang="ru-RU" sz="1600" dirty="0" smtClean="0"/>
              <a:t>1</a:t>
            </a:r>
            <a:r>
              <a:rPr lang="ru-RU" sz="1600" dirty="0"/>
              <a:t>. </a:t>
            </a:r>
            <a:r>
              <a:rPr lang="ru-RU" sz="1600" dirty="0" err="1"/>
              <a:t>Шаехова</a:t>
            </a:r>
            <a:r>
              <a:rPr lang="ru-RU" sz="1600" dirty="0"/>
              <a:t> Р. К. Региональная программа дошкольного образования. </a:t>
            </a:r>
            <a:r>
              <a:rPr lang="ru-RU" sz="1600" dirty="0" err="1"/>
              <a:t>Төбәкнең</a:t>
            </a:r>
            <a:r>
              <a:rPr lang="ru-RU" sz="1600" dirty="0"/>
              <a:t> </a:t>
            </a:r>
            <a:r>
              <a:rPr lang="ru-RU" sz="1600" dirty="0" err="1"/>
              <a:t>мәктәпкәчә</a:t>
            </a:r>
            <a:r>
              <a:rPr lang="ru-RU" sz="1600" dirty="0"/>
              <a:t> </a:t>
            </a:r>
            <a:r>
              <a:rPr lang="ru-RU" sz="1600" dirty="0" err="1" smtClean="0"/>
              <a:t>белем</a:t>
            </a:r>
            <a:r>
              <a:rPr lang="ru-RU" sz="1600" dirty="0" smtClean="0"/>
              <a:t> </a:t>
            </a:r>
            <a:r>
              <a:rPr lang="ru-RU" sz="1600" dirty="0" err="1" smtClean="0"/>
              <a:t>бирү</a:t>
            </a:r>
            <a:r>
              <a:rPr lang="ru-RU" sz="1600" dirty="0" smtClean="0"/>
              <a:t> </a:t>
            </a:r>
            <a:r>
              <a:rPr lang="ru-RU" sz="1600" dirty="0" err="1"/>
              <a:t>программасы</a:t>
            </a:r>
            <a:r>
              <a:rPr lang="ru-RU" sz="1600" dirty="0"/>
              <a:t>. – РИЦ, 2012. – 208 с.</a:t>
            </a:r>
          </a:p>
          <a:p>
            <a:r>
              <a:rPr lang="ru-RU" sz="1600" dirty="0"/>
              <a:t>2. </a:t>
            </a:r>
            <a:r>
              <a:rPr lang="ru-RU" sz="1600" dirty="0" err="1"/>
              <a:t>Зарипова</a:t>
            </a:r>
            <a:r>
              <a:rPr lang="ru-RU" sz="1600" dirty="0"/>
              <a:t> З.М. </a:t>
            </a:r>
            <a:r>
              <a:rPr lang="ru-RU" sz="1600" dirty="0" err="1"/>
              <a:t>Балалар</a:t>
            </a:r>
            <a:r>
              <a:rPr lang="ru-RU" sz="1600" dirty="0"/>
              <a:t> </a:t>
            </a:r>
            <a:r>
              <a:rPr lang="ru-RU" sz="1600" dirty="0" err="1"/>
              <a:t>бакчасында</a:t>
            </a:r>
            <a:r>
              <a:rPr lang="ru-RU" sz="1600" dirty="0"/>
              <a:t> рус </a:t>
            </a:r>
            <a:r>
              <a:rPr lang="ru-RU" sz="1600" dirty="0" err="1"/>
              <a:t>балаларына</a:t>
            </a:r>
            <a:r>
              <a:rPr lang="ru-RU" sz="1600" dirty="0"/>
              <a:t> татар теле </a:t>
            </a:r>
            <a:r>
              <a:rPr lang="ru-RU" sz="1600" dirty="0" err="1"/>
              <a:t>өйрәтү.Обучение</a:t>
            </a:r>
            <a:r>
              <a:rPr lang="ru-RU" sz="1600" dirty="0"/>
              <a:t> русскоязычных детей татарскому языку в детском саду - Казань: Первая полиграфическая компания, 2013 г.-112с. </a:t>
            </a:r>
          </a:p>
          <a:p>
            <a:r>
              <a:rPr lang="ru-RU" sz="1600" dirty="0"/>
              <a:t>3. Обучение детей татарской национальности родному языку – УМК для детей 2-7 лет ―</a:t>
            </a:r>
            <a:r>
              <a:rPr lang="ru-RU" sz="1600" dirty="0" err="1"/>
              <a:t>Туган</a:t>
            </a:r>
            <a:r>
              <a:rPr lang="ru-RU" sz="1600" dirty="0"/>
              <a:t> </a:t>
            </a:r>
            <a:r>
              <a:rPr lang="ru-RU" sz="1600" dirty="0" err="1"/>
              <a:t>телдә</a:t>
            </a:r>
            <a:r>
              <a:rPr lang="ru-RU" sz="1600" dirty="0"/>
              <a:t> </a:t>
            </a:r>
            <a:r>
              <a:rPr lang="ru-RU" sz="1600" dirty="0" err="1"/>
              <a:t>сөйләшәбез</a:t>
            </a:r>
            <a:r>
              <a:rPr lang="ru-RU" sz="1600" dirty="0"/>
              <a:t>‖ (Говорим на родном языке), </a:t>
            </a:r>
            <a:r>
              <a:rPr lang="ru-RU" sz="1600" dirty="0" err="1"/>
              <a:t>Хазратова</a:t>
            </a:r>
            <a:r>
              <a:rPr lang="ru-RU" sz="1600" dirty="0"/>
              <a:t> Ф.В., </a:t>
            </a:r>
            <a:r>
              <a:rPr lang="ru-RU" sz="1600" dirty="0" err="1"/>
              <a:t>Зарипова</a:t>
            </a:r>
            <a:r>
              <a:rPr lang="ru-RU" sz="1600" dirty="0"/>
              <a:t> З.М. </a:t>
            </a:r>
          </a:p>
          <a:p>
            <a:r>
              <a:rPr lang="ru-RU" sz="1600" dirty="0" smtClean="0"/>
              <a:t>4.Программа </a:t>
            </a:r>
            <a:r>
              <a:rPr lang="ru-RU" sz="1600" dirty="0"/>
              <a:t>логопедической работы по преодолению фонетико-фонематического недоразвития у детей - </a:t>
            </a:r>
            <a:r>
              <a:rPr lang="ru-RU" sz="1600" dirty="0" err="1"/>
              <a:t>Т.Б.Филичева</a:t>
            </a:r>
            <a:r>
              <a:rPr lang="ru-RU" sz="1600" dirty="0"/>
              <a:t>, </a:t>
            </a:r>
            <a:r>
              <a:rPr lang="ru-RU" sz="1600" dirty="0" err="1"/>
              <a:t>Г.В.Чиркина</a:t>
            </a:r>
            <a:r>
              <a:rPr lang="ru-RU" sz="1600" dirty="0"/>
              <a:t>, </a:t>
            </a:r>
            <a:r>
              <a:rPr lang="ru-RU" sz="1600" dirty="0" err="1"/>
              <a:t>Т.В.Туманова</a:t>
            </a:r>
            <a:r>
              <a:rPr lang="ru-RU" sz="1600" dirty="0"/>
              <a:t>, </a:t>
            </a:r>
            <a:r>
              <a:rPr lang="ru-RU" sz="1600" dirty="0" err="1"/>
              <a:t>С.А.Миронова</a:t>
            </a:r>
            <a:r>
              <a:rPr lang="ru-RU" sz="1600" dirty="0"/>
              <a:t>, </a:t>
            </a:r>
            <a:r>
              <a:rPr lang="ru-RU" sz="1600" dirty="0" err="1"/>
              <a:t>А.В.Лагутина</a:t>
            </a:r>
            <a:r>
              <a:rPr lang="ru-RU" sz="1600" dirty="0"/>
              <a:t>, Москва, Издательство «Просвещение», 3 издание, 2010.</a:t>
            </a:r>
          </a:p>
          <a:p>
            <a:r>
              <a:rPr lang="ru-RU" sz="1600" dirty="0" smtClean="0"/>
              <a:t>5. </a:t>
            </a:r>
            <a:r>
              <a:rPr lang="ru-RU" sz="1600" dirty="0"/>
              <a:t>Программа логопедической работы по преодолению общего недоразвития речи у детей - </a:t>
            </a:r>
            <a:r>
              <a:rPr lang="ru-RU" sz="1600" dirty="0" err="1"/>
              <a:t>Т.Б.Филичева</a:t>
            </a:r>
            <a:r>
              <a:rPr lang="ru-RU" sz="1600" dirty="0"/>
              <a:t>, </a:t>
            </a:r>
            <a:r>
              <a:rPr lang="ru-RU" sz="1600" dirty="0" err="1"/>
              <a:t>Г.В.Чиркина</a:t>
            </a:r>
            <a:r>
              <a:rPr lang="ru-RU" sz="1600" dirty="0"/>
              <a:t>, </a:t>
            </a:r>
            <a:r>
              <a:rPr lang="ru-RU" sz="1600" dirty="0" err="1"/>
              <a:t>Т.В.Туманова</a:t>
            </a:r>
            <a:r>
              <a:rPr lang="ru-RU" sz="1600" dirty="0"/>
              <a:t>, </a:t>
            </a:r>
            <a:r>
              <a:rPr lang="ru-RU" sz="1600" dirty="0" err="1"/>
              <a:t>С.А.Миронова</a:t>
            </a:r>
            <a:r>
              <a:rPr lang="ru-RU" sz="1600" dirty="0"/>
              <a:t>, </a:t>
            </a:r>
            <a:r>
              <a:rPr lang="ru-RU" sz="1600" dirty="0" err="1"/>
              <a:t>А.В.Лагутина</a:t>
            </a:r>
            <a:r>
              <a:rPr lang="ru-RU" sz="1600" dirty="0"/>
              <a:t>, Москва, Издательство «Просвещение», 3 издание, 2010. </a:t>
            </a:r>
          </a:p>
        </p:txBody>
      </p:sp>
    </p:spTree>
    <p:extLst>
      <p:ext uri="{BB962C8B-B14F-4D97-AF65-F5344CB8AC3E}">
        <p14:creationId xmlns:p14="http://schemas.microsoft.com/office/powerpoint/2010/main" val="51355053"/>
      </p:ext>
    </p:extLst>
  </p:cSld>
  <p:clrMapOvr>
    <a:masterClrMapping/>
  </p:clrMapOvr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2035</TotalTime>
  <Words>1902</Words>
  <Application>Microsoft Office PowerPoint</Application>
  <PresentationFormat>Экран (4:3)</PresentationFormat>
  <Paragraphs>143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Courier New</vt:lpstr>
      <vt:lpstr>Monotype Corsiva</vt:lpstr>
      <vt:lpstr>Times New Roman</vt:lpstr>
      <vt:lpstr>Trebuchet MS</vt:lpstr>
      <vt:lpstr>Verdana</vt:lpstr>
      <vt:lpstr>Wingdings</vt:lpstr>
      <vt:lpstr>Wingdings 2</vt:lpstr>
      <vt:lpstr>Summer</vt:lpstr>
      <vt:lpstr>  Муниципальное автономное  дошкольное образовательное учреждение   « Детский сад №213 комбинированного вида»   Советского района г. Казани   Краткая презентация  ОСНОВНОЙ ОБРАЗОВАТЕЛЬНОЙ ПРОГРАММЫ</vt:lpstr>
      <vt:lpstr>Возрастная категория воспитанников</vt:lpstr>
      <vt:lpstr>Характеристика  МАДОУ «Детский сад №213 комбинированного вида  Советского района г.Казани</vt:lpstr>
      <vt:lpstr>Презентация PowerPoint</vt:lpstr>
      <vt:lpstr>Презентация PowerPoint</vt:lpstr>
      <vt:lpstr>Цель Программы</vt:lpstr>
      <vt:lpstr>Задачи Программы</vt:lpstr>
      <vt:lpstr>Основные принципы</vt:lpstr>
      <vt:lpstr>Презентация PowerPoint</vt:lpstr>
      <vt:lpstr>Формы деятельности</vt:lpstr>
      <vt:lpstr>Целевые ориентиры на этапе завершения дошкольного образования</vt:lpstr>
      <vt:lpstr>Условия реализации программы</vt:lpstr>
      <vt:lpstr>Взаимодействие с семьей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 дошкольное образовательное учреждение  "Детский сад №213 комбинированного вида "  Советского района г. Казани</dc:title>
  <dc:creator>Админ</dc:creator>
  <cp:lastModifiedBy>Альбина Николаева</cp:lastModifiedBy>
  <cp:revision>125</cp:revision>
  <dcterms:created xsi:type="dcterms:W3CDTF">2018-09-28T16:03:56Z</dcterms:created>
  <dcterms:modified xsi:type="dcterms:W3CDTF">2022-05-26T21:30:31Z</dcterms:modified>
</cp:coreProperties>
</file>